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56" r:id="rId5"/>
    <p:sldId id="294" r:id="rId6"/>
    <p:sldId id="297" r:id="rId7"/>
    <p:sldId id="275" r:id="rId8"/>
    <p:sldId id="290" r:id="rId9"/>
    <p:sldId id="259" r:id="rId10"/>
    <p:sldId id="295" r:id="rId11"/>
    <p:sldId id="279" r:id="rId12"/>
    <p:sldId id="291" r:id="rId13"/>
    <p:sldId id="292" r:id="rId14"/>
    <p:sldId id="280" r:id="rId15"/>
    <p:sldId id="281" r:id="rId16"/>
    <p:sldId id="282" r:id="rId17"/>
    <p:sldId id="283" r:id="rId18"/>
    <p:sldId id="287" r:id="rId19"/>
    <p:sldId id="289" r:id="rId20"/>
    <p:sldId id="296" r:id="rId2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0C5DEDDF-45D0-47AE-8B41-A1463BB90D0D}">
          <p14:sldIdLst>
            <p14:sldId id="256"/>
          </p14:sldIdLst>
        </p14:section>
        <p14:section name="Standaardsectie" id="{55FEB693-BD7E-4BDD-9CE1-F2B588E23C7E}">
          <p14:sldIdLst>
            <p14:sldId id="294"/>
            <p14:sldId id="297"/>
            <p14:sldId id="275"/>
            <p14:sldId id="290"/>
            <p14:sldId id="259"/>
            <p14:sldId id="295"/>
            <p14:sldId id="279"/>
            <p14:sldId id="291"/>
            <p14:sldId id="292"/>
            <p14:sldId id="280"/>
            <p14:sldId id="281"/>
            <p14:sldId id="282"/>
            <p14:sldId id="283"/>
            <p14:sldId id="287"/>
            <p14:sldId id="289"/>
            <p14:sldId id="29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FF00"/>
    <a:srgbClr val="000644"/>
    <a:srgbClr val="B8A1FF"/>
    <a:srgbClr val="431F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84553A-72FC-4DAD-84A0-FAEBFA859222}" v="14" dt="2022-12-01T15:12:51.533"/>
  </p1510:revLst>
</p1510:revInfo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Stijl, licht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tte de Laat" userId="15de91df-583f-4d70-b778-ea26560819e4" providerId="ADAL" clId="{B084553A-72FC-4DAD-84A0-FAEBFA859222}"/>
    <pc:docChg chg="custSel addSld modSld modSection">
      <pc:chgData name="Lotte de Laat" userId="15de91df-583f-4d70-b778-ea26560819e4" providerId="ADAL" clId="{B084553A-72FC-4DAD-84A0-FAEBFA859222}" dt="2022-12-01T15:16:27.812" v="168" actId="1076"/>
      <pc:docMkLst>
        <pc:docMk/>
      </pc:docMkLst>
      <pc:sldChg chg="modSp mod">
        <pc:chgData name="Lotte de Laat" userId="15de91df-583f-4d70-b778-ea26560819e4" providerId="ADAL" clId="{B084553A-72FC-4DAD-84A0-FAEBFA859222}" dt="2022-12-01T15:10:30.045" v="0" actId="1076"/>
        <pc:sldMkLst>
          <pc:docMk/>
          <pc:sldMk cId="1914404811" sldId="256"/>
        </pc:sldMkLst>
        <pc:spChg chg="mod">
          <ac:chgData name="Lotte de Laat" userId="15de91df-583f-4d70-b778-ea26560819e4" providerId="ADAL" clId="{B084553A-72FC-4DAD-84A0-FAEBFA859222}" dt="2022-12-01T15:10:30.045" v="0" actId="1076"/>
          <ac:spMkLst>
            <pc:docMk/>
            <pc:sldMk cId="1914404811" sldId="256"/>
            <ac:spMk id="6" creationId="{81B96BA2-902A-4078-8942-E8A2417A9A29}"/>
          </ac:spMkLst>
        </pc:spChg>
      </pc:sldChg>
      <pc:sldChg chg="modSp mod">
        <pc:chgData name="Lotte de Laat" userId="15de91df-583f-4d70-b778-ea26560819e4" providerId="ADAL" clId="{B084553A-72FC-4DAD-84A0-FAEBFA859222}" dt="2022-12-01T15:14:54.316" v="165" actId="1076"/>
        <pc:sldMkLst>
          <pc:docMk/>
          <pc:sldMk cId="2809784841" sldId="279"/>
        </pc:sldMkLst>
        <pc:picChg chg="mod">
          <ac:chgData name="Lotte de Laat" userId="15de91df-583f-4d70-b778-ea26560819e4" providerId="ADAL" clId="{B084553A-72FC-4DAD-84A0-FAEBFA859222}" dt="2022-12-01T15:14:54.316" v="165" actId="1076"/>
          <ac:picMkLst>
            <pc:docMk/>
            <pc:sldMk cId="2809784841" sldId="279"/>
            <ac:picMk id="5" creationId="{00000000-0000-0000-0000-000000000000}"/>
          </ac:picMkLst>
        </pc:picChg>
      </pc:sldChg>
      <pc:sldChg chg="modSp mod">
        <pc:chgData name="Lotte de Laat" userId="15de91df-583f-4d70-b778-ea26560819e4" providerId="ADAL" clId="{B084553A-72FC-4DAD-84A0-FAEBFA859222}" dt="2022-12-01T15:16:27.812" v="168" actId="1076"/>
        <pc:sldMkLst>
          <pc:docMk/>
          <pc:sldMk cId="3569962302" sldId="289"/>
        </pc:sldMkLst>
        <pc:spChg chg="mod">
          <ac:chgData name="Lotte de Laat" userId="15de91df-583f-4d70-b778-ea26560819e4" providerId="ADAL" clId="{B084553A-72FC-4DAD-84A0-FAEBFA859222}" dt="2022-12-01T15:16:27.812" v="168" actId="1076"/>
          <ac:spMkLst>
            <pc:docMk/>
            <pc:sldMk cId="3569962302" sldId="289"/>
            <ac:spMk id="2" creationId="{00000000-0000-0000-0000-000000000000}"/>
          </ac:spMkLst>
        </pc:spChg>
        <pc:spChg chg="mod">
          <ac:chgData name="Lotte de Laat" userId="15de91df-583f-4d70-b778-ea26560819e4" providerId="ADAL" clId="{B084553A-72FC-4DAD-84A0-FAEBFA859222}" dt="2022-12-01T15:16:24.693" v="167" actId="1076"/>
          <ac:spMkLst>
            <pc:docMk/>
            <pc:sldMk cId="3569962302" sldId="289"/>
            <ac:spMk id="3" creationId="{00000000-0000-0000-0000-000000000000}"/>
          </ac:spMkLst>
        </pc:spChg>
      </pc:sldChg>
      <pc:sldChg chg="modSp mod">
        <pc:chgData name="Lotte de Laat" userId="15de91df-583f-4d70-b778-ea26560819e4" providerId="ADAL" clId="{B084553A-72FC-4DAD-84A0-FAEBFA859222}" dt="2022-12-01T15:15:12.222" v="166" actId="20577"/>
        <pc:sldMkLst>
          <pc:docMk/>
          <pc:sldMk cId="2001708671" sldId="291"/>
        </pc:sldMkLst>
        <pc:spChg chg="mod">
          <ac:chgData name="Lotte de Laat" userId="15de91df-583f-4d70-b778-ea26560819e4" providerId="ADAL" clId="{B084553A-72FC-4DAD-84A0-FAEBFA859222}" dt="2022-12-01T15:15:12.222" v="166" actId="20577"/>
          <ac:spMkLst>
            <pc:docMk/>
            <pc:sldMk cId="2001708671" sldId="291"/>
            <ac:spMk id="3" creationId="{00000000-0000-0000-0000-000000000000}"/>
          </ac:spMkLst>
        </pc:spChg>
      </pc:sldChg>
      <pc:sldChg chg="addSp delSp modSp new mod modShow">
        <pc:chgData name="Lotte de Laat" userId="15de91df-583f-4d70-b778-ea26560819e4" providerId="ADAL" clId="{B084553A-72FC-4DAD-84A0-FAEBFA859222}" dt="2022-12-01T15:14:17.289" v="164" actId="729"/>
        <pc:sldMkLst>
          <pc:docMk/>
          <pc:sldMk cId="3282897938" sldId="297"/>
        </pc:sldMkLst>
        <pc:spChg chg="mod">
          <ac:chgData name="Lotte de Laat" userId="15de91df-583f-4d70-b778-ea26560819e4" providerId="ADAL" clId="{B084553A-72FC-4DAD-84A0-FAEBFA859222}" dt="2022-12-01T15:10:58.242" v="23" actId="20577"/>
          <ac:spMkLst>
            <pc:docMk/>
            <pc:sldMk cId="3282897938" sldId="297"/>
            <ac:spMk id="2" creationId="{3374C902-876A-16F5-B6EF-B7D0FD4D8168}"/>
          </ac:spMkLst>
        </pc:spChg>
        <pc:spChg chg="mod">
          <ac:chgData name="Lotte de Laat" userId="15de91df-583f-4d70-b778-ea26560819e4" providerId="ADAL" clId="{B084553A-72FC-4DAD-84A0-FAEBFA859222}" dt="2022-12-01T15:12:59.509" v="163" actId="14100"/>
          <ac:spMkLst>
            <pc:docMk/>
            <pc:sldMk cId="3282897938" sldId="297"/>
            <ac:spMk id="3" creationId="{5F2D37FF-00E4-1A96-5030-9DACC27AF335}"/>
          </ac:spMkLst>
        </pc:spChg>
        <pc:picChg chg="add del mod">
          <ac:chgData name="Lotte de Laat" userId="15de91df-583f-4d70-b778-ea26560819e4" providerId="ADAL" clId="{B084553A-72FC-4DAD-84A0-FAEBFA859222}" dt="2022-12-01T15:12:21.777" v="149"/>
          <ac:picMkLst>
            <pc:docMk/>
            <pc:sldMk cId="3282897938" sldId="297"/>
            <ac:picMk id="1026" creationId="{992EFEAF-D8CE-11B6-5E70-C4DF2B06D0A8}"/>
          </ac:picMkLst>
        </pc:picChg>
        <pc:picChg chg="add mod">
          <ac:chgData name="Lotte de Laat" userId="15de91df-583f-4d70-b778-ea26560819e4" providerId="ADAL" clId="{B084553A-72FC-4DAD-84A0-FAEBFA859222}" dt="2022-12-01T15:12:51.531" v="162" actId="1076"/>
          <ac:picMkLst>
            <pc:docMk/>
            <pc:sldMk cId="3282897938" sldId="297"/>
            <ac:picMk id="1028" creationId="{15A16AC4-0B97-B83C-8F25-042DDA122B0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31538-1FC0-48D9-B70E-2DC3874948F2}" type="datetimeFigureOut">
              <a:rPr lang="nl-NL" smtClean="0"/>
              <a:t>1-12-2022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D9B25-5126-4124-8E8A-22611371FAE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4477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Vaak zal er een combinatie van verschillende doelstellingen zijn. Probeer een hoofddoelstelling te bepalen en stem de andere doelstellingen (subdoelstellingen) af</a:t>
            </a:r>
            <a:r>
              <a:rPr lang="nl-NL" baseline="0" dirty="0"/>
              <a:t> op je belangrijkste doelstelling.  Denk na over de belangen van je genodigden. </a:t>
            </a:r>
            <a:r>
              <a:rPr lang="nl-NL" baseline="0" dirty="0" err="1"/>
              <a:t>What`s</a:t>
            </a:r>
            <a:r>
              <a:rPr lang="nl-NL" baseline="0" dirty="0"/>
              <a:t> in </a:t>
            </a:r>
            <a:r>
              <a:rPr lang="nl-NL" baseline="0" dirty="0" err="1"/>
              <a:t>it</a:t>
            </a:r>
            <a:r>
              <a:rPr lang="nl-NL" baseline="0" dirty="0"/>
              <a:t> </a:t>
            </a:r>
            <a:r>
              <a:rPr lang="nl-NL" baseline="0" dirty="0" err="1"/>
              <a:t>for</a:t>
            </a:r>
            <a:r>
              <a:rPr lang="nl-NL" baseline="0" dirty="0"/>
              <a:t> </a:t>
            </a:r>
            <a:r>
              <a:rPr lang="nl-NL" baseline="0" dirty="0" err="1"/>
              <a:t>them</a:t>
            </a:r>
            <a:r>
              <a:rPr lang="nl-NL" baseline="0" dirty="0"/>
              <a:t>? Waarom zouden ze tijd vrij willen maken om naar jouw evenement te komen?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F70D4-9B8A-44AF-B911-8C286BFDB628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7742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Vaak zal er een combinatie van verschillende doelstellingen zijn. Probeer een hoofddoelstelling te bepalen en stem de andere doelstellingen (subdoelstellingen) af</a:t>
            </a:r>
            <a:r>
              <a:rPr lang="nl-NL" baseline="0"/>
              <a:t> op je belangrijkste doelstelling.  Denk na over de belangen van je genodigden. </a:t>
            </a:r>
            <a:r>
              <a:rPr lang="nl-NL" baseline="0" err="1"/>
              <a:t>What`s</a:t>
            </a:r>
            <a:r>
              <a:rPr lang="nl-NL" baseline="0"/>
              <a:t> in </a:t>
            </a:r>
            <a:r>
              <a:rPr lang="nl-NL" baseline="0" err="1"/>
              <a:t>it</a:t>
            </a:r>
            <a:r>
              <a:rPr lang="nl-NL" baseline="0"/>
              <a:t> </a:t>
            </a:r>
            <a:r>
              <a:rPr lang="nl-NL" baseline="0" err="1"/>
              <a:t>for</a:t>
            </a:r>
            <a:r>
              <a:rPr lang="nl-NL" baseline="0"/>
              <a:t> </a:t>
            </a:r>
            <a:r>
              <a:rPr lang="nl-NL" baseline="0" err="1"/>
              <a:t>them</a:t>
            </a:r>
            <a:r>
              <a:rPr lang="nl-NL" baseline="0"/>
              <a:t>? Waarom zouden ze tijd vrij willen maken om naar jouw evenement te komen?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F70D4-9B8A-44AF-B911-8C286BFDB628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7081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>
                <a:solidFill>
                  <a:srgbClr val="FF0000"/>
                </a:solidFill>
              </a:rPr>
              <a:t>Ik wil dat iedereen op de hoogte is van de lancering van ons nieuwe product. </a:t>
            </a:r>
            <a:r>
              <a:rPr lang="nl-NL" dirty="0"/>
              <a:t>Mooi doel maar geen goede doelstelling.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>
                <a:solidFill>
                  <a:srgbClr val="FF0000"/>
                </a:solidFill>
              </a:rPr>
              <a:t>Hoe concreter hoe beter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F70D4-9B8A-44AF-B911-8C286BFDB628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74616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Heel veel verschillende mensen dus je dient te bepalen wie je precies wilt bereiken.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F70D4-9B8A-44AF-B911-8C286BFDB628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2442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Vormentaal">
            <a:extLst>
              <a:ext uri="{FF2B5EF4-FFF2-40B4-BE49-F238E27FC236}">
                <a16:creationId xmlns:a16="http://schemas.microsoft.com/office/drawing/2014/main" id="{B1A8BD68-CFB7-4CE8-927C-EC6ABA7511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6C8E20B-A0BF-4CD6-AEE6-FAEAB7BE1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7894417-9658-4824-AB01-4E994083A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C824CAF-DF54-4A8A-A4C4-E08E0DB6F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1-12-2022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A008C39-37FF-4EBA-8913-006DB03BC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F78F163C-C938-43FA-A41C-FC704C35311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244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Vormentaal">
            <a:extLst>
              <a:ext uri="{FF2B5EF4-FFF2-40B4-BE49-F238E27FC236}">
                <a16:creationId xmlns:a16="http://schemas.microsoft.com/office/drawing/2014/main" id="{9F6768AA-6EFF-47EC-90A7-8C4D4510EF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C041AC9-116B-4F01-8FC8-907E718B2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BDFFB96-23F6-436F-B999-260145B38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1-12-2022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CEA7AC-038A-4FE9-8417-7A5B7BC1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2CD80BFB-C780-410E-B4A6-97DA0C40417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274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FF87D9-0B69-41E6-BCC7-2A763CFB9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5094E34-B709-4148-AAD2-3E31B39B3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D4D1-00C4-4E8E-99A5-8D1DF5379DBE}" type="datetimeFigureOut">
              <a:rPr lang="nl-NL" smtClean="0"/>
              <a:t>1-12-2022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AB07FF9-DFE7-4583-9ED1-72016D530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A20854E-98DB-41E1-A8DE-A42436926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49FBB-A067-4825-A8EB-574C9C74C9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7544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39616" y="332656"/>
            <a:ext cx="8860565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735627" y="1196753"/>
            <a:ext cx="8846773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1-12-2022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301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0B5335E-426E-4FF0-8BD0-AFA8ACBBC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B11905F-E1EF-40AB-9922-3DF6880C6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E34E063-366F-47A5-A903-1168B0A1F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8D4D1-00C4-4E8E-99A5-8D1DF5379DBE}" type="datetimeFigureOut">
              <a:rPr lang="nl-NL" smtClean="0"/>
              <a:t>1-12-2022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08F1765-D70C-4E4A-B52C-213A0677F4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2C37449-F706-428B-B279-352BF37C0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49FBB-A067-4825-A8EB-574C9C74C9D7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Vormentaal">
            <a:extLst>
              <a:ext uri="{FF2B5EF4-FFF2-40B4-BE49-F238E27FC236}">
                <a16:creationId xmlns:a16="http://schemas.microsoft.com/office/drawing/2014/main" id="{2074DCA5-5660-40C3-B12B-972CD979B84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7BC48F74-8E96-4434-A02B-EA3EE1F88D7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255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2">
            <a:extLst>
              <a:ext uri="{FF2B5EF4-FFF2-40B4-BE49-F238E27FC236}">
                <a16:creationId xmlns:a16="http://schemas.microsoft.com/office/drawing/2014/main" id="{7E256807-68E5-45A0-8DD0-5696A7E4E94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98488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4400" b="1">
                <a:solidFill>
                  <a:srgbClr val="B8A1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2 periode 2 leerjaar 2</a:t>
            </a:r>
            <a:endParaRPr lang="nl-NL" sz="4400">
              <a:solidFill>
                <a:srgbClr val="B8A1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jdelijke aanduiding voor inhoud 5">
            <a:extLst>
              <a:ext uri="{FF2B5EF4-FFF2-40B4-BE49-F238E27FC236}">
                <a16:creationId xmlns:a16="http://schemas.microsoft.com/office/drawing/2014/main" id="{D3700955-4AB3-462E-A398-76CFA58BDAB0}"/>
              </a:ext>
            </a:extLst>
          </p:cNvPr>
          <p:cNvSpPr txBox="1">
            <a:spLocks/>
          </p:cNvSpPr>
          <p:nvPr/>
        </p:nvSpPr>
        <p:spPr>
          <a:xfrm>
            <a:off x="8733347" y="1736252"/>
            <a:ext cx="2562138" cy="203280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1200" b="1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Specialisatie Vrijetijd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1B96BA2-902A-4078-8942-E8A2417A9A29}"/>
              </a:ext>
            </a:extLst>
          </p:cNvPr>
          <p:cNvSpPr txBox="1">
            <a:spLocks/>
          </p:cNvSpPr>
          <p:nvPr/>
        </p:nvSpPr>
        <p:spPr bwMode="auto">
          <a:xfrm>
            <a:off x="1817750" y="1893303"/>
            <a:ext cx="2562138" cy="203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nl-NL" sz="18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Begrippen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Doelstelling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Doelgroep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Homogeen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Subdoelgroep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 err="1">
                <a:latin typeface="Arial" panose="020B0604020202020204" pitchFamily="34" charset="0"/>
                <a:cs typeface="Arial" panose="020B0604020202020204" pitchFamily="34" charset="0"/>
              </a:rPr>
              <a:t>Concepting</a:t>
            </a:r>
            <a:endParaRPr lang="nl-N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nl-N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el 13">
            <a:extLst>
              <a:ext uri="{FF2B5EF4-FFF2-40B4-BE49-F238E27FC236}">
                <a16:creationId xmlns:a16="http://schemas.microsoft.com/office/drawing/2014/main" id="{E301E4D4-09EB-42FE-AC70-36D3DFBAE6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114911"/>
              </p:ext>
            </p:extLst>
          </p:nvPr>
        </p:nvGraphicFramePr>
        <p:xfrm>
          <a:off x="2032961" y="6161520"/>
          <a:ext cx="7459328" cy="48256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38909">
                  <a:extLst>
                    <a:ext uri="{9D8B030D-6E8A-4147-A177-3AD203B41FA5}">
                      <a16:colId xmlns:a16="http://schemas.microsoft.com/office/drawing/2014/main" val="64876989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469597195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1458696249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4042337055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103298566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256723198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73331059"/>
                    </a:ext>
                  </a:extLst>
                </a:gridCol>
                <a:gridCol w="726612">
                  <a:extLst>
                    <a:ext uri="{9D8B030D-6E8A-4147-A177-3AD203B41FA5}">
                      <a16:colId xmlns:a16="http://schemas.microsoft.com/office/drawing/2014/main" val="2175227633"/>
                    </a:ext>
                  </a:extLst>
                </a:gridCol>
                <a:gridCol w="713064">
                  <a:extLst>
                    <a:ext uri="{9D8B030D-6E8A-4147-A177-3AD203B41FA5}">
                      <a16:colId xmlns:a16="http://schemas.microsoft.com/office/drawing/2014/main" val="1428987022"/>
                    </a:ext>
                  </a:extLst>
                </a:gridCol>
                <a:gridCol w="847289">
                  <a:extLst>
                    <a:ext uri="{9D8B030D-6E8A-4147-A177-3AD203B41FA5}">
                      <a16:colId xmlns:a16="http://schemas.microsoft.com/office/drawing/2014/main" val="279876203"/>
                    </a:ext>
                  </a:extLst>
                </a:gridCol>
              </a:tblGrid>
              <a:tr h="482561">
                <a:tc>
                  <a:txBody>
                    <a:bodyPr/>
                    <a:lstStyle/>
                    <a:p>
                      <a:pPr algn="ctr"/>
                      <a:r>
                        <a:rPr lang="nl-NL" sz="1200" b="1" strike="sngStrike" kern="1200">
                          <a:solidFill>
                            <a:srgbClr val="000644"/>
                          </a:solidFill>
                        </a:rPr>
                        <a:t>Week 1</a:t>
                      </a:r>
                      <a:endParaRPr lang="nl-NL" sz="1200" b="1" strike="sngStrike" kern="1200">
                        <a:solidFill>
                          <a:srgbClr val="00064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l-NL" sz="1200" b="1" kern="1200">
                          <a:solidFill>
                            <a:schemeClr val="tx1"/>
                          </a:solidFill>
                        </a:rPr>
                        <a:t>Week 2</a:t>
                      </a:r>
                      <a:endParaRPr lang="nl-NL" sz="12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3</a:t>
                      </a:r>
                      <a:endParaRPr lang="nl-NL" sz="1200" b="1" kern="120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4</a:t>
                      </a:r>
                      <a:endParaRPr lang="nl-NL" sz="1200" b="1" kern="120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5</a:t>
                      </a:r>
                      <a:endParaRPr lang="nl-NL" sz="1200" b="1" kern="120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624924"/>
                  </a:ext>
                </a:extLst>
              </a:tr>
            </a:tbl>
          </a:graphicData>
        </a:graphic>
      </p:graphicFrame>
      <p:pic>
        <p:nvPicPr>
          <p:cNvPr id="8" name="Afbeelding 7">
            <a:extLst>
              <a:ext uri="{FF2B5EF4-FFF2-40B4-BE49-F238E27FC236}">
                <a16:creationId xmlns:a16="http://schemas.microsoft.com/office/drawing/2014/main" id="{272DB993-96F3-4002-941E-7B94050E84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8"/>
          <a:stretch/>
        </p:blipFill>
        <p:spPr>
          <a:xfrm>
            <a:off x="7714458" y="1712880"/>
            <a:ext cx="836782" cy="709602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D97B8CFA-CDB8-40FD-96FE-27726BF102A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12"/>
          <a:stretch/>
        </p:blipFill>
        <p:spPr>
          <a:xfrm>
            <a:off x="896515" y="1736252"/>
            <a:ext cx="836782" cy="701959"/>
          </a:xfrm>
          <a:prstGeom prst="rect">
            <a:avLst/>
          </a:prstGeom>
        </p:spPr>
      </p:pic>
      <p:sp>
        <p:nvSpPr>
          <p:cNvPr id="10" name="Tijdelijke aanduiding voor inhoud 5">
            <a:extLst>
              <a:ext uri="{FF2B5EF4-FFF2-40B4-BE49-F238E27FC236}">
                <a16:creationId xmlns:a16="http://schemas.microsoft.com/office/drawing/2014/main" id="{60253159-9685-4938-B8A7-8D90D4ABB2F1}"/>
              </a:ext>
            </a:extLst>
          </p:cNvPr>
          <p:cNvSpPr txBox="1">
            <a:spLocks/>
          </p:cNvSpPr>
          <p:nvPr/>
        </p:nvSpPr>
        <p:spPr bwMode="auto">
          <a:xfrm>
            <a:off x="8733347" y="4128719"/>
            <a:ext cx="2562138" cy="203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nl-NL" sz="1200" b="1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IBS Toetsing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200">
                <a:latin typeface="Arial" panose="020B0604020202020204" pitchFamily="34" charset="0"/>
                <a:cs typeface="Arial" panose="020B0604020202020204" pitchFamily="34" charset="0"/>
              </a:rPr>
              <a:t> Kennistoets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200">
                <a:latin typeface="Arial" panose="020B0604020202020204" pitchFamily="34" charset="0"/>
                <a:cs typeface="Arial" panose="020B0604020202020204" pitchFamily="34" charset="0"/>
              </a:rPr>
              <a:t> Verantwoording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120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Presentatie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A72F2EFB-702C-4409-A49D-663AAFCEF81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580"/>
          <a:stretch/>
        </p:blipFill>
        <p:spPr>
          <a:xfrm>
            <a:off x="7714458" y="4128719"/>
            <a:ext cx="840560" cy="70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404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Doelstelling formuleren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nl-NL">
                <a:solidFill>
                  <a:prstClr val="black"/>
                </a:solidFill>
              </a:rPr>
              <a:t>SMART doelstelling   </a:t>
            </a:r>
          </a:p>
          <a:p>
            <a:pPr lvl="1"/>
            <a:r>
              <a:rPr lang="nl-NL">
                <a:solidFill>
                  <a:prstClr val="black"/>
                </a:solidFill>
              </a:rPr>
              <a:t>Specifiek</a:t>
            </a:r>
          </a:p>
          <a:p>
            <a:pPr lvl="1"/>
            <a:r>
              <a:rPr lang="nl-NL">
                <a:solidFill>
                  <a:prstClr val="black"/>
                </a:solidFill>
              </a:rPr>
              <a:t>Meetbaar</a:t>
            </a:r>
          </a:p>
          <a:p>
            <a:pPr lvl="1"/>
            <a:r>
              <a:rPr lang="nl-NL">
                <a:solidFill>
                  <a:prstClr val="black"/>
                </a:solidFill>
              </a:rPr>
              <a:t>Acceptabel</a:t>
            </a:r>
          </a:p>
          <a:p>
            <a:pPr lvl="1"/>
            <a:r>
              <a:rPr lang="nl-NL">
                <a:solidFill>
                  <a:prstClr val="black"/>
                </a:solidFill>
              </a:rPr>
              <a:t>Realistisch </a:t>
            </a:r>
          </a:p>
          <a:p>
            <a:pPr lvl="1"/>
            <a:r>
              <a:rPr lang="nl-NL">
                <a:solidFill>
                  <a:prstClr val="black"/>
                </a:solidFill>
              </a:rPr>
              <a:t>Tijdsgebonden</a:t>
            </a:r>
          </a:p>
          <a:p>
            <a:pPr marL="0" indent="0">
              <a:buNone/>
            </a:pPr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9846" y="980728"/>
            <a:ext cx="3841242" cy="5239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974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Houd je doelstelling continu voor ogen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Picture 2" descr="imag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627" y="1196753"/>
            <a:ext cx="6975301" cy="5025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15563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Doelgroep </a:t>
            </a:r>
          </a:p>
        </p:txBody>
      </p:sp>
      <p:pic>
        <p:nvPicPr>
          <p:cNvPr id="2050" name="Picture 2" descr="Mensen van verschillende landen in klederdracht ...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1209" y="1428598"/>
            <a:ext cx="6807324" cy="4538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2823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Doelgroep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Zorg dat je zo veel mogelijk over je doelgroep te weten komt. </a:t>
            </a:r>
          </a:p>
          <a:p>
            <a:r>
              <a:rPr lang="nl-NL" dirty="0"/>
              <a:t>Analyseer:</a:t>
            </a:r>
          </a:p>
          <a:p>
            <a:pPr lvl="1"/>
            <a:r>
              <a:rPr lang="nl-NL" dirty="0"/>
              <a:t>Wat vinden ze leuk</a:t>
            </a:r>
          </a:p>
          <a:p>
            <a:pPr lvl="1"/>
            <a:r>
              <a:rPr lang="nl-NL" dirty="0"/>
              <a:t>Verwachtingen</a:t>
            </a:r>
          </a:p>
          <a:p>
            <a:pPr lvl="1"/>
            <a:r>
              <a:rPr lang="nl-NL" dirty="0"/>
              <a:t>Waar is je doelgroep?</a:t>
            </a:r>
          </a:p>
          <a:p>
            <a:pPr lvl="1"/>
            <a:r>
              <a:rPr lang="nl-NL" dirty="0"/>
              <a:t>Hoe de doelgroep tegenover het onderwerp staat</a:t>
            </a:r>
          </a:p>
          <a:p>
            <a:pPr lvl="1"/>
            <a:r>
              <a:rPr lang="nl-NL" dirty="0"/>
              <a:t>Etc. </a:t>
            </a:r>
          </a:p>
        </p:txBody>
      </p:sp>
    </p:spTree>
    <p:extLst>
      <p:ext uri="{BB962C8B-B14F-4D97-AF65-F5344CB8AC3E}">
        <p14:creationId xmlns:p14="http://schemas.microsoft.com/office/powerpoint/2010/main" val="3428213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Zakelijke evenementen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Business-to-business (b2b)</a:t>
            </a:r>
          </a:p>
          <a:p>
            <a:pPr lvl="1"/>
            <a:r>
              <a:rPr lang="nl-NL"/>
              <a:t>Klanten, toeleveranciers en zakenrelaties</a:t>
            </a:r>
          </a:p>
          <a:p>
            <a:r>
              <a:rPr lang="nl-NL"/>
              <a:t>Business-</a:t>
            </a:r>
            <a:r>
              <a:rPr lang="nl-NL" err="1"/>
              <a:t>to</a:t>
            </a:r>
            <a:r>
              <a:rPr lang="nl-NL"/>
              <a:t>-</a:t>
            </a:r>
            <a:r>
              <a:rPr lang="nl-NL" err="1"/>
              <a:t>consumer</a:t>
            </a:r>
            <a:r>
              <a:rPr lang="nl-NL"/>
              <a:t> (b2c)</a:t>
            </a:r>
          </a:p>
          <a:p>
            <a:pPr lvl="1"/>
            <a:r>
              <a:rPr lang="nl-NL"/>
              <a:t>Consumenten (</a:t>
            </a:r>
            <a:r>
              <a:rPr lang="nl-NL" err="1"/>
              <a:t>privé-personen</a:t>
            </a:r>
            <a:r>
              <a:rPr lang="nl-NL"/>
              <a:t>)</a:t>
            </a:r>
          </a:p>
          <a:p>
            <a:r>
              <a:rPr lang="nl-NL">
                <a:highlight>
                  <a:srgbClr val="008000"/>
                </a:highlight>
              </a:rPr>
              <a:t>Business-</a:t>
            </a:r>
            <a:r>
              <a:rPr lang="nl-NL" err="1">
                <a:highlight>
                  <a:srgbClr val="008000"/>
                </a:highlight>
              </a:rPr>
              <a:t>to</a:t>
            </a:r>
            <a:r>
              <a:rPr lang="nl-NL">
                <a:highlight>
                  <a:srgbClr val="008000"/>
                </a:highlight>
              </a:rPr>
              <a:t>-</a:t>
            </a:r>
            <a:r>
              <a:rPr lang="nl-NL" err="1">
                <a:highlight>
                  <a:srgbClr val="008000"/>
                </a:highlight>
              </a:rPr>
              <a:t>personnel</a:t>
            </a:r>
            <a:r>
              <a:rPr lang="nl-NL">
                <a:highlight>
                  <a:srgbClr val="008000"/>
                </a:highlight>
              </a:rPr>
              <a:t> (b2p)</a:t>
            </a:r>
          </a:p>
          <a:p>
            <a:pPr lvl="1"/>
            <a:r>
              <a:rPr lang="nl-NL">
                <a:highlight>
                  <a:srgbClr val="008000"/>
                </a:highlight>
              </a:rPr>
              <a:t>Intern evenement voor medewerkers van je bedrijf</a:t>
            </a:r>
          </a:p>
        </p:txBody>
      </p:sp>
    </p:spTree>
    <p:extLst>
      <p:ext uri="{BB962C8B-B14F-4D97-AF65-F5344CB8AC3E}">
        <p14:creationId xmlns:p14="http://schemas.microsoft.com/office/powerpoint/2010/main" val="4709658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Casus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/>
              <a:t>Doelstelling is bekend</a:t>
            </a:r>
          </a:p>
          <a:p>
            <a:pPr marL="0" indent="0">
              <a:buNone/>
            </a:pPr>
            <a:r>
              <a:rPr lang="nl-NL"/>
              <a:t>Doelgroep(en) zijn bekend</a:t>
            </a:r>
          </a:p>
          <a:p>
            <a:pPr marL="0" indent="0">
              <a:buNone/>
            </a:pPr>
            <a:endParaRPr lang="nl-NL"/>
          </a:p>
          <a:p>
            <a:pPr marL="0" indent="0">
              <a:buNone/>
            </a:pPr>
            <a:r>
              <a:rPr lang="nl-NL"/>
              <a:t>Nu ontwikkelen van een goed event-idee!</a:t>
            </a:r>
          </a:p>
          <a:p>
            <a:pPr marL="0" indent="0">
              <a:buNone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34986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23068" y="381167"/>
            <a:ext cx="8860565" cy="648072"/>
          </a:xfrm>
        </p:spPr>
        <p:txBody>
          <a:bodyPr/>
          <a:lstStyle/>
          <a:p>
            <a:r>
              <a:rPr lang="nl-NL"/>
              <a:t>Leerdoel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123068" y="1223386"/>
            <a:ext cx="8846773" cy="4929411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Aan het eind van deze les kun je: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Nut en noodzaak benoemen van het benoemen van een doelstelling en doelgroep.</a:t>
            </a:r>
          </a:p>
          <a:p>
            <a:r>
              <a:rPr lang="nl-NL" dirty="0"/>
              <a:t>Een goede doelstelling formuleren.</a:t>
            </a:r>
          </a:p>
          <a:p>
            <a:r>
              <a:rPr lang="nl-NL" dirty="0"/>
              <a:t>Passende activiteiten bedenken bij een doelgroep.  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699623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11AAC2-E803-404D-8088-35EEF0B8F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07C8D67-C6E1-4EC2-BEA1-28B4728C8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9538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B87BB3-1ACD-4770-959D-5A511EBD5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Opbouw ochtend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D9411C8-6B99-4E25-BBF6-90F205C2C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nl-NL" dirty="0"/>
              <a:t>Inventarisatie kerstactiviteit leerjaar 2</a:t>
            </a:r>
          </a:p>
          <a:p>
            <a:pPr marL="514350" indent="-514350">
              <a:buAutoNum type="arabicPeriod"/>
            </a:pPr>
            <a:r>
              <a:rPr lang="nl-NL" dirty="0"/>
              <a:t>Les doelgroep en doelstelling</a:t>
            </a:r>
          </a:p>
          <a:p>
            <a:pPr marL="514350" indent="-514350">
              <a:buAutoNum type="arabicPeriod"/>
            </a:pPr>
            <a:r>
              <a:rPr lang="nl-NL" dirty="0"/>
              <a:t>Ontwikkelen concept voor activiteit</a:t>
            </a:r>
          </a:p>
          <a:p>
            <a:pPr marL="514350" indent="-514350">
              <a:buAutoNum type="arabicPeriod"/>
            </a:pPr>
            <a:r>
              <a:rPr lang="nl-NL" dirty="0"/>
              <a:t>Ontdek Tilburg</a:t>
            </a:r>
          </a:p>
          <a:p>
            <a:pPr marL="514350" indent="-514350">
              <a:buAutoNum type="arabicPeriod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77613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74C902-876A-16F5-B6EF-B7D0FD4D8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Kerst – Korte update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F2D37FF-00E4-1A96-5030-9DACC27AF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0652" y="1748901"/>
            <a:ext cx="8581748" cy="4377263"/>
          </a:xfrm>
        </p:spPr>
        <p:txBody>
          <a:bodyPr/>
          <a:lstStyle/>
          <a:p>
            <a:r>
              <a:rPr lang="nl-NL" dirty="0"/>
              <a:t>Hoe staat het ervoor?</a:t>
            </a:r>
          </a:p>
          <a:p>
            <a:r>
              <a:rPr lang="nl-NL" dirty="0"/>
              <a:t>Is er een uitnodiging – Takenlijst – Draaiboek(je)?</a:t>
            </a:r>
          </a:p>
          <a:p>
            <a:r>
              <a:rPr lang="nl-NL" dirty="0"/>
              <a:t>Wie doet wat? </a:t>
            </a:r>
          </a:p>
          <a:p>
            <a:endParaRPr lang="nl-NL" dirty="0"/>
          </a:p>
          <a:p>
            <a:endParaRPr lang="nl-NL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15A16AC4-0B97-B83C-8F25-042DDA122B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781" y="3089429"/>
            <a:ext cx="3036735" cy="3036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2897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Leerdoel Doelstelling &amp; Doelgroep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Aan het eind van deze les kun je: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Nut en noodzaak benoemen van het benoemen van een doelstelling en doelgroep.</a:t>
            </a:r>
          </a:p>
          <a:p>
            <a:r>
              <a:rPr lang="nl-NL" dirty="0"/>
              <a:t>Een goede doelstelling formuleren.</a:t>
            </a:r>
          </a:p>
          <a:p>
            <a:r>
              <a:rPr lang="nl-NL" dirty="0"/>
              <a:t>Passende activiteiten bedenken bij een doelgroep.  </a:t>
            </a:r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02926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Wat moet je van te voren weten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nl-NL" dirty="0"/>
              <a:t>Wat de aanleiding voor het evenement is.</a:t>
            </a:r>
          </a:p>
          <a:p>
            <a:pPr fontAlgn="base"/>
            <a:r>
              <a:rPr lang="nl-NL" dirty="0"/>
              <a:t>Welke boodschap gecommuniceerd dient te worden.</a:t>
            </a:r>
          </a:p>
          <a:p>
            <a:pPr fontAlgn="base"/>
            <a:r>
              <a:rPr lang="nl-NL" dirty="0"/>
              <a:t>Wat de reden is van het communiceren van de boodschap.</a:t>
            </a:r>
          </a:p>
          <a:p>
            <a:pPr fontAlgn="base"/>
            <a:r>
              <a:rPr lang="nl-NL" dirty="0"/>
              <a:t>Wat de reden is van de keuze voor een evenement.</a:t>
            </a:r>
          </a:p>
          <a:p>
            <a:pPr fontAlgn="base"/>
            <a:r>
              <a:rPr lang="nl-NL" dirty="0"/>
              <a:t>Welke andere communicatiemiddelen er zijn.</a:t>
            </a:r>
          </a:p>
          <a:p>
            <a:pPr fontAlgn="base"/>
            <a:r>
              <a:rPr lang="nl-NL" dirty="0"/>
              <a:t>Welke verborgen verwachtingen er mogelijk zijn.</a:t>
            </a:r>
          </a:p>
          <a:p>
            <a:pPr fontAlgn="base"/>
            <a:r>
              <a:rPr lang="nl-NL" dirty="0"/>
              <a:t>Welk effect moet het evenement te weeg brengen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68106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Event doelstellingen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Soorten doelen:</a:t>
            </a:r>
          </a:p>
          <a:p>
            <a:pPr lvl="1"/>
            <a:r>
              <a:rPr lang="nl-NL" dirty="0"/>
              <a:t>Stimuleren van verkoop</a:t>
            </a:r>
          </a:p>
          <a:p>
            <a:pPr lvl="1"/>
            <a:r>
              <a:rPr lang="nl-NL" dirty="0"/>
              <a:t>Team motiveren</a:t>
            </a:r>
          </a:p>
          <a:p>
            <a:pPr lvl="1"/>
            <a:r>
              <a:rPr lang="nl-NL" dirty="0"/>
              <a:t>Attitude of bedrijfscultuur bijsturen</a:t>
            </a:r>
          </a:p>
          <a:p>
            <a:pPr lvl="1"/>
            <a:r>
              <a:rPr lang="nl-NL" dirty="0"/>
              <a:t>Bedanken of belonen </a:t>
            </a:r>
          </a:p>
          <a:p>
            <a:pPr lvl="1"/>
            <a:r>
              <a:rPr lang="nl-NL" dirty="0"/>
              <a:t>Informatie delen of kennis overdragen</a:t>
            </a:r>
          </a:p>
          <a:p>
            <a:pPr lvl="1"/>
            <a:r>
              <a:rPr lang="nl-NL" dirty="0"/>
              <a:t>Relaties opbouwen of versterken</a:t>
            </a:r>
          </a:p>
          <a:p>
            <a:pPr lvl="1"/>
            <a:r>
              <a:rPr lang="nl-NL" dirty="0"/>
              <a:t>Imago verbeteren of naamsbekendheid vergroten</a:t>
            </a:r>
          </a:p>
          <a:p>
            <a:pPr lvl="1"/>
            <a:r>
              <a:rPr lang="nl-NL" dirty="0"/>
              <a:t>Impopulaire beslissingen verteerbaar maken</a:t>
            </a:r>
          </a:p>
          <a:p>
            <a:pPr lvl="1"/>
            <a:r>
              <a:rPr lang="nl-NL" dirty="0"/>
              <a:t>Etc. 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29230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Event doelstellingen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Soorten doelen:</a:t>
            </a:r>
          </a:p>
          <a:p>
            <a:pPr lvl="1"/>
            <a:r>
              <a:rPr lang="nl-NL" strike="sngStrike"/>
              <a:t>Stimuleren van verkoop</a:t>
            </a:r>
          </a:p>
          <a:p>
            <a:pPr lvl="1"/>
            <a:r>
              <a:rPr lang="nl-NL" strike="sngStrike"/>
              <a:t>Team motiveren</a:t>
            </a:r>
          </a:p>
          <a:p>
            <a:pPr lvl="1"/>
            <a:r>
              <a:rPr lang="nl-NL"/>
              <a:t>Attitude of bedrijfscultuur bijsturen</a:t>
            </a:r>
          </a:p>
          <a:p>
            <a:pPr lvl="1"/>
            <a:r>
              <a:rPr lang="nl-NL"/>
              <a:t>Bedanken of belonen </a:t>
            </a:r>
          </a:p>
          <a:p>
            <a:pPr lvl="1"/>
            <a:r>
              <a:rPr lang="nl-NL" strike="sngStrike"/>
              <a:t>Informatie delen of kennis overdragen</a:t>
            </a:r>
          </a:p>
          <a:p>
            <a:pPr lvl="1"/>
            <a:r>
              <a:rPr lang="nl-NL"/>
              <a:t>Relaties opbouwen of versterken</a:t>
            </a:r>
          </a:p>
          <a:p>
            <a:pPr lvl="1"/>
            <a:r>
              <a:rPr lang="nl-NL"/>
              <a:t>Imago verbeteren of naamsbekendheid vergroten</a:t>
            </a:r>
          </a:p>
          <a:p>
            <a:pPr lvl="1"/>
            <a:r>
              <a:rPr lang="nl-NL" strike="sngStrike"/>
              <a:t>Impopulaire beslissingen verteerbaar maken</a:t>
            </a:r>
          </a:p>
          <a:p>
            <a:pPr lvl="1"/>
            <a:r>
              <a:rPr lang="nl-NL"/>
              <a:t>Etc. </a:t>
            </a:r>
          </a:p>
          <a:p>
            <a:endParaRPr lang="nl-NL"/>
          </a:p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7211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Doelstelling formuleren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nl-NL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nl-NL"/>
              <a:t>‘Ik wil dat de studenten een leuke dag hebben. ‘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111" y="3258699"/>
            <a:ext cx="4279583" cy="2867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784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Doelstelling formuleren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nl-NL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nl-NL" dirty="0">
                <a:solidFill>
                  <a:prstClr val="black"/>
                </a:solidFill>
              </a:rPr>
              <a:t>In je groepje ga nu de doelstelling voor de kerstactiviteit organiseren </a:t>
            </a:r>
          </a:p>
          <a:p>
            <a:pPr marL="0" lvl="0" indent="0">
              <a:buNone/>
            </a:pPr>
            <a:endParaRPr lang="nl-NL" dirty="0">
              <a:solidFill>
                <a:prstClr val="black"/>
              </a:solidFill>
            </a:endParaRPr>
          </a:p>
          <a:p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3793" y="3643170"/>
            <a:ext cx="4279583" cy="2867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70867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Props1.xml><?xml version="1.0" encoding="utf-8"?>
<ds:datastoreItem xmlns:ds="http://schemas.openxmlformats.org/officeDocument/2006/customXml" ds:itemID="{0917B50A-6A87-4A02-8EC7-A096E1E40808}">
  <ds:schemaRefs>
    <ds:schemaRef ds:uri="2c4f0c93-2979-4f27-aab2-70de95932352"/>
    <ds:schemaRef ds:uri="c6f82ce1-f6df-49a5-8b49-cf8409a27a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0583B6F-241B-4752-BA3F-65607B61D55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4FF143-0ABB-4CFF-A5DD-2BA0E6EC9068}">
  <ds:schemaRefs>
    <ds:schemaRef ds:uri="2c4f0c93-2979-4f27-aab2-70de95932352"/>
    <ds:schemaRef ds:uri="c6f82ce1-f6df-49a5-8b49-cf8409a27aa4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585</Words>
  <Application>Microsoft Office PowerPoint</Application>
  <PresentationFormat>Breedbeeld</PresentationFormat>
  <Paragraphs>122</Paragraphs>
  <Slides>17</Slides>
  <Notes>4</Notes>
  <HiddenSlides>1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Kantoorthema</vt:lpstr>
      <vt:lpstr>PowerPoint-presentatie</vt:lpstr>
      <vt:lpstr>Opbouw ochtend</vt:lpstr>
      <vt:lpstr>Kerst – Korte update </vt:lpstr>
      <vt:lpstr>Leerdoel Doelstelling &amp; Doelgroep</vt:lpstr>
      <vt:lpstr>Wat moet je van te voren weten</vt:lpstr>
      <vt:lpstr>Event doelstellingen</vt:lpstr>
      <vt:lpstr>Event doelstellingen</vt:lpstr>
      <vt:lpstr>Doelstelling formuleren</vt:lpstr>
      <vt:lpstr>Doelstelling formuleren</vt:lpstr>
      <vt:lpstr>Doelstelling formuleren</vt:lpstr>
      <vt:lpstr>Houd je doelstelling continu voor ogen</vt:lpstr>
      <vt:lpstr>Doelgroep </vt:lpstr>
      <vt:lpstr>Doelgroep</vt:lpstr>
      <vt:lpstr>Zakelijke evenementen</vt:lpstr>
      <vt:lpstr>Casus</vt:lpstr>
      <vt:lpstr>Leerdoel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Thomas Noordeloos</dc:creator>
  <cp:lastModifiedBy>Lotte de Laat</cp:lastModifiedBy>
  <cp:revision>1</cp:revision>
  <dcterms:created xsi:type="dcterms:W3CDTF">2021-07-07T07:37:45Z</dcterms:created>
  <dcterms:modified xsi:type="dcterms:W3CDTF">2022-12-01T15:16:35Z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MediaServiceImageTags">
    <vt:lpwstr/>
  </property>
</Properties>
</file>